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87" d="100"/>
          <a:sy n="87" d="100"/>
        </p:scale>
        <p:origin x="8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89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7654" y="2471142"/>
            <a:ext cx="4931093" cy="3287316"/>
          </a:xfrm>
          <a:prstGeom prst="rect">
            <a:avLst/>
          </a:prstGeom>
        </p:spPr>
      </p:pic>
      <p:sp>
        <p:nvSpPr>
          <p:cNvPr id="6" name="Text 2"/>
          <p:cNvSpPr/>
          <p:nvPr/>
        </p:nvSpPr>
        <p:spPr>
          <a:xfrm>
            <a:off x="6319599" y="2101453"/>
            <a:ext cx="7477601" cy="1916430"/>
          </a:xfrm>
          <a:prstGeom prst="rect">
            <a:avLst/>
          </a:prstGeom>
          <a:noFill/>
          <a:ln/>
        </p:spPr>
        <p:txBody>
          <a:bodyPr wrap="square" rtlCol="0" anchor="t"/>
          <a:lstStyle/>
          <a:p>
            <a:pPr marL="0" indent="0">
              <a:lnSpc>
                <a:spcPts val="7545"/>
              </a:lnSpc>
              <a:buNone/>
            </a:pPr>
            <a:r>
              <a:rPr lang="en-US" sz="6036" dirty="0">
                <a:solidFill>
                  <a:srgbClr val="6EB9FC"/>
                </a:solidFill>
                <a:latin typeface="Lora" pitchFamily="34" charset="0"/>
                <a:ea typeface="Lora" pitchFamily="34" charset="-122"/>
                <a:cs typeface="Lora" pitchFamily="34" charset="-120"/>
              </a:rPr>
              <a:t>Smart Classroom IoT System Presentation</a:t>
            </a:r>
            <a:endParaRPr lang="en-US" sz="6036" dirty="0"/>
          </a:p>
        </p:txBody>
      </p:sp>
      <p:sp>
        <p:nvSpPr>
          <p:cNvPr id="7" name="Text 3"/>
          <p:cNvSpPr/>
          <p:nvPr/>
        </p:nvSpPr>
        <p:spPr>
          <a:xfrm>
            <a:off x="6319599" y="5235237"/>
            <a:ext cx="7477601"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Welcome to our presentation on the cutting-edge Smart Classroom IoT System. This innovative solution harnesses the power of the Internet of Things (IoT) to create a safer, more comfortable, and interactive learning environment. By seamlessly integrating sensors, devices, and intelligent software, we aim to enhance the educational experience for both students and teachers alike.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786432" y="849035"/>
            <a:ext cx="4873466" cy="609124"/>
          </a:xfrm>
          <a:prstGeom prst="rect">
            <a:avLst/>
          </a:prstGeom>
          <a:noFill/>
          <a:ln/>
        </p:spPr>
        <p:txBody>
          <a:bodyPr wrap="none" rtlCol="0" anchor="t"/>
          <a:lstStyle/>
          <a:p>
            <a:pPr marL="0" indent="0">
              <a:lnSpc>
                <a:spcPts val="4797"/>
              </a:lnSpc>
              <a:buNone/>
            </a:pPr>
            <a:r>
              <a:rPr lang="en-US" sz="3837" dirty="0">
                <a:solidFill>
                  <a:srgbClr val="6EB9FC"/>
                </a:solidFill>
                <a:latin typeface="Lora" pitchFamily="34" charset="0"/>
                <a:ea typeface="Lora" pitchFamily="34" charset="-122"/>
                <a:cs typeface="Lora" pitchFamily="34" charset="-120"/>
              </a:rPr>
              <a:t>System Architecture</a:t>
            </a:r>
            <a:endParaRPr lang="en-US" sz="3837" dirty="0"/>
          </a:p>
        </p:txBody>
      </p:sp>
      <p:sp>
        <p:nvSpPr>
          <p:cNvPr id="6" name="Shape 3"/>
          <p:cNvSpPr/>
          <p:nvPr/>
        </p:nvSpPr>
        <p:spPr>
          <a:xfrm>
            <a:off x="5066586" y="1750457"/>
            <a:ext cx="24289" cy="5630108"/>
          </a:xfrm>
          <a:prstGeom prst="rect">
            <a:avLst/>
          </a:prstGeom>
          <a:solidFill>
            <a:srgbClr val="6EB9FC"/>
          </a:solidFill>
          <a:ln/>
        </p:spPr>
        <p:txBody>
          <a:bodyPr/>
          <a:lstStyle/>
          <a:p>
            <a:endParaRPr lang="en-MU"/>
          </a:p>
        </p:txBody>
      </p:sp>
      <p:sp>
        <p:nvSpPr>
          <p:cNvPr id="7" name="Shape 4"/>
          <p:cNvSpPr/>
          <p:nvPr/>
        </p:nvSpPr>
        <p:spPr>
          <a:xfrm>
            <a:off x="5297984" y="2109787"/>
            <a:ext cx="682228" cy="24289"/>
          </a:xfrm>
          <a:prstGeom prst="rect">
            <a:avLst/>
          </a:prstGeom>
          <a:solidFill>
            <a:srgbClr val="6EB9FC"/>
          </a:solidFill>
          <a:ln/>
        </p:spPr>
        <p:txBody>
          <a:bodyPr/>
          <a:lstStyle/>
          <a:p>
            <a:endParaRPr lang="en-MU"/>
          </a:p>
        </p:txBody>
      </p:sp>
      <p:sp>
        <p:nvSpPr>
          <p:cNvPr id="8" name="Shape 5"/>
          <p:cNvSpPr/>
          <p:nvPr/>
        </p:nvSpPr>
        <p:spPr>
          <a:xfrm>
            <a:off x="4859476" y="1902738"/>
            <a:ext cx="438507" cy="438507"/>
          </a:xfrm>
          <a:prstGeom prst="roundRect">
            <a:avLst>
              <a:gd name="adj" fmla="val 13337"/>
            </a:avLst>
          </a:prstGeom>
          <a:solidFill>
            <a:srgbClr val="363A4A"/>
          </a:solidFill>
          <a:ln/>
        </p:spPr>
        <p:txBody>
          <a:bodyPr/>
          <a:lstStyle/>
          <a:p>
            <a:endParaRPr lang="en-MU"/>
          </a:p>
        </p:txBody>
      </p:sp>
      <p:sp>
        <p:nvSpPr>
          <p:cNvPr id="9" name="Text 6"/>
          <p:cNvSpPr/>
          <p:nvPr/>
        </p:nvSpPr>
        <p:spPr>
          <a:xfrm>
            <a:off x="5025450" y="1939171"/>
            <a:ext cx="106442" cy="365522"/>
          </a:xfrm>
          <a:prstGeom prst="rect">
            <a:avLst/>
          </a:prstGeom>
          <a:noFill/>
          <a:ln/>
        </p:spPr>
        <p:txBody>
          <a:bodyPr wrap="none" rtlCol="0" anchor="t"/>
          <a:lstStyle/>
          <a:p>
            <a:pPr marL="0" indent="0" algn="ctr">
              <a:lnSpc>
                <a:spcPts val="2878"/>
              </a:lnSpc>
              <a:buNone/>
            </a:pPr>
            <a:r>
              <a:rPr lang="en-US" sz="2302" dirty="0">
                <a:solidFill>
                  <a:srgbClr val="6EB9FC"/>
                </a:solidFill>
                <a:latin typeface="Lora" pitchFamily="34" charset="0"/>
                <a:ea typeface="Lora" pitchFamily="34" charset="-122"/>
                <a:cs typeface="Lora" pitchFamily="34" charset="-120"/>
              </a:rPr>
              <a:t>1</a:t>
            </a:r>
            <a:endParaRPr lang="en-US" sz="2302" dirty="0"/>
          </a:p>
        </p:txBody>
      </p:sp>
      <p:sp>
        <p:nvSpPr>
          <p:cNvPr id="10" name="Text 7"/>
          <p:cNvSpPr/>
          <p:nvPr/>
        </p:nvSpPr>
        <p:spPr>
          <a:xfrm>
            <a:off x="6150888" y="1945362"/>
            <a:ext cx="2436733" cy="304562"/>
          </a:xfrm>
          <a:prstGeom prst="rect">
            <a:avLst/>
          </a:prstGeom>
          <a:noFill/>
          <a:ln/>
        </p:spPr>
        <p:txBody>
          <a:bodyPr wrap="none" rtlCol="0" anchor="t"/>
          <a:lstStyle/>
          <a:p>
            <a:pPr marL="0" indent="0" algn="l">
              <a:lnSpc>
                <a:spcPts val="2398"/>
              </a:lnSpc>
              <a:buNone/>
            </a:pPr>
            <a:r>
              <a:rPr lang="en-US" sz="1919" dirty="0">
                <a:solidFill>
                  <a:srgbClr val="6EB9FC"/>
                </a:solidFill>
                <a:latin typeface="Lora" pitchFamily="34" charset="0"/>
                <a:ea typeface="Lora" pitchFamily="34" charset="-122"/>
                <a:cs typeface="Lora" pitchFamily="34" charset="-120"/>
              </a:rPr>
              <a:t>Central Controller</a:t>
            </a:r>
            <a:endParaRPr lang="en-US" sz="1919" dirty="0"/>
          </a:p>
        </p:txBody>
      </p:sp>
      <p:sp>
        <p:nvSpPr>
          <p:cNvPr id="11" name="Text 8"/>
          <p:cNvSpPr/>
          <p:nvPr/>
        </p:nvSpPr>
        <p:spPr>
          <a:xfrm>
            <a:off x="6150888" y="2366843"/>
            <a:ext cx="7350562" cy="935474"/>
          </a:xfrm>
          <a:prstGeom prst="rect">
            <a:avLst/>
          </a:prstGeom>
          <a:noFill/>
          <a:ln/>
        </p:spPr>
        <p:txBody>
          <a:bodyPr wrap="square" rtlCol="0" anchor="t"/>
          <a:lstStyle/>
          <a:p>
            <a:pPr marL="0" indent="0" algn="l">
              <a:lnSpc>
                <a:spcPts val="2456"/>
              </a:lnSpc>
              <a:buNone/>
            </a:pPr>
            <a:r>
              <a:rPr lang="en-US" sz="1535" dirty="0">
                <a:solidFill>
                  <a:srgbClr val="D6E5EF"/>
                </a:solidFill>
                <a:latin typeface="Source Sans Pro" pitchFamily="34" charset="0"/>
                <a:ea typeface="Source Sans Pro" pitchFamily="34" charset="-122"/>
                <a:cs typeface="Source Sans Pro" pitchFamily="34" charset="-120"/>
              </a:rPr>
              <a:t>At the heart of our Smart Classroom lies the powerful ESP32 board, acting as the central controller. This versatile microcontroller manages all devices and sensors, processing data and orchestrating the entire system's operations.</a:t>
            </a:r>
            <a:endParaRPr lang="en-US" sz="1535" dirty="0"/>
          </a:p>
        </p:txBody>
      </p:sp>
      <p:sp>
        <p:nvSpPr>
          <p:cNvPr id="12" name="Shape 9"/>
          <p:cNvSpPr/>
          <p:nvPr/>
        </p:nvSpPr>
        <p:spPr>
          <a:xfrm>
            <a:off x="5297984" y="4051459"/>
            <a:ext cx="682228" cy="24289"/>
          </a:xfrm>
          <a:prstGeom prst="rect">
            <a:avLst/>
          </a:prstGeom>
          <a:solidFill>
            <a:srgbClr val="6EB9FC"/>
          </a:solidFill>
          <a:ln/>
        </p:spPr>
        <p:txBody>
          <a:bodyPr/>
          <a:lstStyle/>
          <a:p>
            <a:endParaRPr lang="en-MU"/>
          </a:p>
        </p:txBody>
      </p:sp>
      <p:sp>
        <p:nvSpPr>
          <p:cNvPr id="13" name="Shape 10"/>
          <p:cNvSpPr/>
          <p:nvPr/>
        </p:nvSpPr>
        <p:spPr>
          <a:xfrm>
            <a:off x="4859476" y="3844409"/>
            <a:ext cx="438507" cy="438507"/>
          </a:xfrm>
          <a:prstGeom prst="roundRect">
            <a:avLst>
              <a:gd name="adj" fmla="val 13337"/>
            </a:avLst>
          </a:prstGeom>
          <a:solidFill>
            <a:srgbClr val="363A4A"/>
          </a:solidFill>
          <a:ln/>
        </p:spPr>
        <p:txBody>
          <a:bodyPr/>
          <a:lstStyle/>
          <a:p>
            <a:endParaRPr lang="en-MU"/>
          </a:p>
        </p:txBody>
      </p:sp>
      <p:sp>
        <p:nvSpPr>
          <p:cNvPr id="14" name="Text 11"/>
          <p:cNvSpPr/>
          <p:nvPr/>
        </p:nvSpPr>
        <p:spPr>
          <a:xfrm>
            <a:off x="5000208" y="3880842"/>
            <a:ext cx="157043" cy="365522"/>
          </a:xfrm>
          <a:prstGeom prst="rect">
            <a:avLst/>
          </a:prstGeom>
          <a:noFill/>
          <a:ln/>
        </p:spPr>
        <p:txBody>
          <a:bodyPr wrap="none" rtlCol="0" anchor="t"/>
          <a:lstStyle/>
          <a:p>
            <a:pPr marL="0" indent="0" algn="ctr">
              <a:lnSpc>
                <a:spcPts val="2878"/>
              </a:lnSpc>
              <a:buNone/>
            </a:pPr>
            <a:r>
              <a:rPr lang="en-US" sz="2302" dirty="0">
                <a:solidFill>
                  <a:srgbClr val="6EB9FC"/>
                </a:solidFill>
                <a:latin typeface="Lora" pitchFamily="34" charset="0"/>
                <a:ea typeface="Lora" pitchFamily="34" charset="-122"/>
                <a:cs typeface="Lora" pitchFamily="34" charset="-120"/>
              </a:rPr>
              <a:t>2</a:t>
            </a:r>
            <a:endParaRPr lang="en-US" sz="2302" dirty="0"/>
          </a:p>
        </p:txBody>
      </p:sp>
      <p:sp>
        <p:nvSpPr>
          <p:cNvPr id="15" name="Text 12"/>
          <p:cNvSpPr/>
          <p:nvPr/>
        </p:nvSpPr>
        <p:spPr>
          <a:xfrm>
            <a:off x="6150888" y="3887033"/>
            <a:ext cx="2436733" cy="304562"/>
          </a:xfrm>
          <a:prstGeom prst="rect">
            <a:avLst/>
          </a:prstGeom>
          <a:noFill/>
          <a:ln/>
        </p:spPr>
        <p:txBody>
          <a:bodyPr wrap="none" rtlCol="0" anchor="t"/>
          <a:lstStyle/>
          <a:p>
            <a:pPr marL="0" indent="0" algn="l">
              <a:lnSpc>
                <a:spcPts val="2398"/>
              </a:lnSpc>
              <a:buNone/>
            </a:pPr>
            <a:r>
              <a:rPr lang="en-US" sz="1919" dirty="0">
                <a:solidFill>
                  <a:srgbClr val="6EB9FC"/>
                </a:solidFill>
                <a:latin typeface="Lora" pitchFamily="34" charset="0"/>
                <a:ea typeface="Lora" pitchFamily="34" charset="-122"/>
                <a:cs typeface="Lora" pitchFamily="34" charset="-120"/>
              </a:rPr>
              <a:t>Sensor Integration</a:t>
            </a:r>
            <a:endParaRPr lang="en-US" sz="1919" dirty="0"/>
          </a:p>
        </p:txBody>
      </p:sp>
      <p:sp>
        <p:nvSpPr>
          <p:cNvPr id="16" name="Text 13"/>
          <p:cNvSpPr/>
          <p:nvPr/>
        </p:nvSpPr>
        <p:spPr>
          <a:xfrm>
            <a:off x="6150888" y="4308515"/>
            <a:ext cx="7350562" cy="935474"/>
          </a:xfrm>
          <a:prstGeom prst="rect">
            <a:avLst/>
          </a:prstGeom>
          <a:noFill/>
          <a:ln/>
        </p:spPr>
        <p:txBody>
          <a:bodyPr wrap="square" rtlCol="0" anchor="t"/>
          <a:lstStyle/>
          <a:p>
            <a:pPr marL="0" indent="0" algn="l">
              <a:lnSpc>
                <a:spcPts val="2456"/>
              </a:lnSpc>
              <a:buNone/>
            </a:pPr>
            <a:r>
              <a:rPr lang="en-US" sz="1535" dirty="0">
                <a:solidFill>
                  <a:srgbClr val="D6E5EF"/>
                </a:solidFill>
                <a:latin typeface="Source Sans Pro" pitchFamily="34" charset="0"/>
                <a:ea typeface="Source Sans Pro" pitchFamily="34" charset="-122"/>
                <a:cs typeface="Source Sans Pro" pitchFamily="34" charset="-120"/>
              </a:rPr>
              <a:t>A network of strategically placed sensors continuously monitors various environmental conditions within the classroom. Temperature and light sensors ensure optimal comfort levels, while gas sensors safeguard against potential hazards like smoke or gas leaks.</a:t>
            </a:r>
            <a:endParaRPr lang="en-US" sz="1535" dirty="0"/>
          </a:p>
        </p:txBody>
      </p:sp>
      <p:sp>
        <p:nvSpPr>
          <p:cNvPr id="17" name="Shape 14"/>
          <p:cNvSpPr/>
          <p:nvPr/>
        </p:nvSpPr>
        <p:spPr>
          <a:xfrm>
            <a:off x="5297984" y="5993130"/>
            <a:ext cx="682228" cy="24289"/>
          </a:xfrm>
          <a:prstGeom prst="rect">
            <a:avLst/>
          </a:prstGeom>
          <a:solidFill>
            <a:srgbClr val="6EB9FC"/>
          </a:solidFill>
          <a:ln/>
        </p:spPr>
        <p:txBody>
          <a:bodyPr/>
          <a:lstStyle/>
          <a:p>
            <a:endParaRPr lang="en-MU"/>
          </a:p>
        </p:txBody>
      </p:sp>
      <p:sp>
        <p:nvSpPr>
          <p:cNvPr id="18" name="Shape 15"/>
          <p:cNvSpPr/>
          <p:nvPr/>
        </p:nvSpPr>
        <p:spPr>
          <a:xfrm>
            <a:off x="4859476" y="5786080"/>
            <a:ext cx="438507" cy="438507"/>
          </a:xfrm>
          <a:prstGeom prst="roundRect">
            <a:avLst>
              <a:gd name="adj" fmla="val 13337"/>
            </a:avLst>
          </a:prstGeom>
          <a:solidFill>
            <a:srgbClr val="363A4A"/>
          </a:solidFill>
          <a:ln/>
        </p:spPr>
        <p:txBody>
          <a:bodyPr/>
          <a:lstStyle/>
          <a:p>
            <a:endParaRPr lang="en-MU"/>
          </a:p>
        </p:txBody>
      </p:sp>
      <p:sp>
        <p:nvSpPr>
          <p:cNvPr id="19" name="Text 16"/>
          <p:cNvSpPr/>
          <p:nvPr/>
        </p:nvSpPr>
        <p:spPr>
          <a:xfrm>
            <a:off x="4997232" y="5822513"/>
            <a:ext cx="162878" cy="365522"/>
          </a:xfrm>
          <a:prstGeom prst="rect">
            <a:avLst/>
          </a:prstGeom>
          <a:noFill/>
          <a:ln/>
        </p:spPr>
        <p:txBody>
          <a:bodyPr wrap="none" rtlCol="0" anchor="t"/>
          <a:lstStyle/>
          <a:p>
            <a:pPr marL="0" indent="0" algn="ctr">
              <a:lnSpc>
                <a:spcPts val="2878"/>
              </a:lnSpc>
              <a:buNone/>
            </a:pPr>
            <a:r>
              <a:rPr lang="en-US" sz="2302" dirty="0">
                <a:solidFill>
                  <a:srgbClr val="6EB9FC"/>
                </a:solidFill>
                <a:latin typeface="Lora" pitchFamily="34" charset="0"/>
                <a:ea typeface="Lora" pitchFamily="34" charset="-122"/>
                <a:cs typeface="Lora" pitchFamily="34" charset="-120"/>
              </a:rPr>
              <a:t>3</a:t>
            </a:r>
            <a:endParaRPr lang="en-US" sz="2302" dirty="0"/>
          </a:p>
        </p:txBody>
      </p:sp>
      <p:sp>
        <p:nvSpPr>
          <p:cNvPr id="20" name="Text 17"/>
          <p:cNvSpPr/>
          <p:nvPr/>
        </p:nvSpPr>
        <p:spPr>
          <a:xfrm>
            <a:off x="6150888" y="5828705"/>
            <a:ext cx="2551748" cy="304562"/>
          </a:xfrm>
          <a:prstGeom prst="rect">
            <a:avLst/>
          </a:prstGeom>
          <a:noFill/>
          <a:ln/>
        </p:spPr>
        <p:txBody>
          <a:bodyPr wrap="none" rtlCol="0" anchor="t"/>
          <a:lstStyle/>
          <a:p>
            <a:pPr marL="0" indent="0" algn="l">
              <a:lnSpc>
                <a:spcPts val="2398"/>
              </a:lnSpc>
              <a:buNone/>
            </a:pPr>
            <a:r>
              <a:rPr lang="en-US" sz="1919" dirty="0">
                <a:solidFill>
                  <a:srgbClr val="6EB9FC"/>
                </a:solidFill>
                <a:latin typeface="Lora" pitchFamily="34" charset="0"/>
                <a:ea typeface="Lora" pitchFamily="34" charset="-122"/>
                <a:cs typeface="Lora" pitchFamily="34" charset="-120"/>
              </a:rPr>
              <a:t>Intelligent Automation</a:t>
            </a:r>
            <a:endParaRPr lang="en-US" sz="1919" dirty="0"/>
          </a:p>
        </p:txBody>
      </p:sp>
      <p:sp>
        <p:nvSpPr>
          <p:cNvPr id="21" name="Text 18"/>
          <p:cNvSpPr/>
          <p:nvPr/>
        </p:nvSpPr>
        <p:spPr>
          <a:xfrm>
            <a:off x="6150888" y="6250186"/>
            <a:ext cx="7350562" cy="935474"/>
          </a:xfrm>
          <a:prstGeom prst="rect">
            <a:avLst/>
          </a:prstGeom>
          <a:noFill/>
          <a:ln/>
        </p:spPr>
        <p:txBody>
          <a:bodyPr wrap="square" rtlCol="0" anchor="t"/>
          <a:lstStyle/>
          <a:p>
            <a:pPr marL="0" indent="0" algn="l">
              <a:lnSpc>
                <a:spcPts val="2456"/>
              </a:lnSpc>
              <a:buNone/>
            </a:pPr>
            <a:r>
              <a:rPr lang="en-US" sz="1535" dirty="0">
                <a:solidFill>
                  <a:srgbClr val="D6E5EF"/>
                </a:solidFill>
                <a:latin typeface="Source Sans Pro" pitchFamily="34" charset="0"/>
                <a:ea typeface="Source Sans Pro" pitchFamily="34" charset="-122"/>
                <a:cs typeface="Source Sans Pro" pitchFamily="34" charset="-120"/>
              </a:rPr>
              <a:t>Leveraging the data collected from sensors, the system automatically adjusts elements such as lighting, temperature, and interactive displays. This intelligent automation not only enhances the learning experience but also promotes energy efficiency and safety.</a:t>
            </a:r>
            <a:endParaRPr lang="en-US" sz="153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10274"/>
            <a:ext cx="14630400" cy="8232338"/>
          </a:xfrm>
          <a:prstGeom prst="rect">
            <a:avLst/>
          </a:prstGeom>
          <a:solidFill>
            <a:srgbClr val="252833"/>
          </a:solidFill>
          <a:ln/>
        </p:spPr>
        <p:txBody>
          <a:bodyPr/>
          <a:lstStyle/>
          <a:p>
            <a:endParaRPr lang="en-MU"/>
          </a:p>
        </p:txBody>
      </p:sp>
      <p:sp>
        <p:nvSpPr>
          <p:cNvPr id="4" name="Text 2"/>
          <p:cNvSpPr/>
          <p:nvPr/>
        </p:nvSpPr>
        <p:spPr>
          <a:xfrm>
            <a:off x="3502700" y="468987"/>
            <a:ext cx="4604385" cy="532924"/>
          </a:xfrm>
          <a:prstGeom prst="rect">
            <a:avLst/>
          </a:prstGeom>
          <a:noFill/>
          <a:ln/>
        </p:spPr>
        <p:txBody>
          <a:bodyPr wrap="none" rtlCol="0" anchor="t"/>
          <a:lstStyle/>
          <a:p>
            <a:pPr marL="0" indent="0">
              <a:lnSpc>
                <a:spcPts val="4197"/>
              </a:lnSpc>
              <a:buNone/>
            </a:pPr>
            <a:r>
              <a:rPr lang="en-US" sz="3357" dirty="0">
                <a:solidFill>
                  <a:srgbClr val="6EB9FC"/>
                </a:solidFill>
                <a:latin typeface="Lora" pitchFamily="34" charset="0"/>
                <a:ea typeface="Lora" pitchFamily="34" charset="-122"/>
                <a:cs typeface="Lora" pitchFamily="34" charset="-120"/>
              </a:rPr>
              <a:t>Hardware Components</a:t>
            </a:r>
            <a:endParaRPr lang="en-US" sz="3357" dirty="0"/>
          </a:p>
        </p:txBody>
      </p:sp>
      <p:sp>
        <p:nvSpPr>
          <p:cNvPr id="5" name="Text 3"/>
          <p:cNvSpPr/>
          <p:nvPr/>
        </p:nvSpPr>
        <p:spPr>
          <a:xfrm>
            <a:off x="3502700" y="1428155"/>
            <a:ext cx="2131933" cy="266462"/>
          </a:xfrm>
          <a:prstGeom prst="rect">
            <a:avLst/>
          </a:prstGeom>
          <a:noFill/>
          <a:ln/>
        </p:spPr>
        <p:txBody>
          <a:bodyPr wrap="none" rtlCol="0" anchor="t"/>
          <a:lstStyle/>
          <a:p>
            <a:pPr marL="0" indent="0">
              <a:lnSpc>
                <a:spcPts val="2098"/>
              </a:lnSpc>
              <a:buNone/>
            </a:pPr>
            <a:r>
              <a:rPr lang="en-US" sz="1679" dirty="0">
                <a:solidFill>
                  <a:srgbClr val="6EB9FC"/>
                </a:solidFill>
                <a:latin typeface="Lora" pitchFamily="34" charset="0"/>
                <a:ea typeface="Lora" pitchFamily="34" charset="-122"/>
                <a:cs typeface="Lora" pitchFamily="34" charset="-120"/>
              </a:rPr>
              <a:t>Sensors</a:t>
            </a:r>
            <a:endParaRPr lang="en-US" sz="1679" dirty="0"/>
          </a:p>
        </p:txBody>
      </p:sp>
      <p:sp>
        <p:nvSpPr>
          <p:cNvPr id="6" name="Text 4"/>
          <p:cNvSpPr/>
          <p:nvPr/>
        </p:nvSpPr>
        <p:spPr>
          <a:xfrm>
            <a:off x="3775591" y="1865114"/>
            <a:ext cx="3331488" cy="272891"/>
          </a:xfrm>
          <a:prstGeom prst="rect">
            <a:avLst/>
          </a:prstGeom>
          <a:noFill/>
          <a:ln/>
        </p:spPr>
        <p:txBody>
          <a:bodyPr wrap="none" rtlCol="0" anchor="t"/>
          <a:lstStyle/>
          <a:p>
            <a:pPr marL="342900" indent="-342900" algn="l">
              <a:lnSpc>
                <a:spcPts val="2149"/>
              </a:lnSpc>
              <a:buSzPct val="100000"/>
              <a:buChar char="•"/>
            </a:pPr>
            <a:r>
              <a:rPr lang="en-US" sz="1343" dirty="0">
                <a:solidFill>
                  <a:srgbClr val="D6E5EF"/>
                </a:solidFill>
                <a:latin typeface="Source Sans Pro" pitchFamily="34" charset="0"/>
                <a:ea typeface="Source Sans Pro" pitchFamily="34" charset="-122"/>
                <a:cs typeface="Source Sans Pro" pitchFamily="34" charset="-120"/>
              </a:rPr>
              <a:t>Temperature Sensor</a:t>
            </a:r>
            <a:endParaRPr lang="en-US" sz="1343" dirty="0"/>
          </a:p>
        </p:txBody>
      </p:sp>
      <p:sp>
        <p:nvSpPr>
          <p:cNvPr id="7" name="Text 5"/>
          <p:cNvSpPr/>
          <p:nvPr/>
        </p:nvSpPr>
        <p:spPr>
          <a:xfrm>
            <a:off x="3775591" y="2206228"/>
            <a:ext cx="3331488" cy="272891"/>
          </a:xfrm>
          <a:prstGeom prst="rect">
            <a:avLst/>
          </a:prstGeom>
          <a:noFill/>
          <a:ln/>
        </p:spPr>
        <p:txBody>
          <a:bodyPr wrap="none" rtlCol="0" anchor="t"/>
          <a:lstStyle/>
          <a:p>
            <a:pPr marL="342900" indent="-342900" algn="l">
              <a:lnSpc>
                <a:spcPts val="2149"/>
              </a:lnSpc>
              <a:buSzPct val="100000"/>
              <a:buChar char="•"/>
            </a:pPr>
            <a:r>
              <a:rPr lang="en-US" sz="1343" dirty="0">
                <a:solidFill>
                  <a:srgbClr val="D6E5EF"/>
                </a:solidFill>
                <a:latin typeface="Source Sans Pro" pitchFamily="34" charset="0"/>
                <a:ea typeface="Source Sans Pro" pitchFamily="34" charset="-122"/>
                <a:cs typeface="Source Sans Pro" pitchFamily="34" charset="-120"/>
              </a:rPr>
              <a:t>Light Sensor (LDR)</a:t>
            </a:r>
            <a:endParaRPr lang="en-US" sz="1343" dirty="0"/>
          </a:p>
        </p:txBody>
      </p:sp>
      <p:sp>
        <p:nvSpPr>
          <p:cNvPr id="8" name="Text 6"/>
          <p:cNvSpPr/>
          <p:nvPr/>
        </p:nvSpPr>
        <p:spPr>
          <a:xfrm>
            <a:off x="3775591" y="2547342"/>
            <a:ext cx="3331488" cy="272891"/>
          </a:xfrm>
          <a:prstGeom prst="rect">
            <a:avLst/>
          </a:prstGeom>
          <a:noFill/>
          <a:ln/>
        </p:spPr>
        <p:txBody>
          <a:bodyPr wrap="none" rtlCol="0" anchor="t"/>
          <a:lstStyle/>
          <a:p>
            <a:pPr marL="342900" indent="-342900" algn="l">
              <a:lnSpc>
                <a:spcPts val="2149"/>
              </a:lnSpc>
              <a:buSzPct val="100000"/>
              <a:buChar char="•"/>
            </a:pPr>
            <a:r>
              <a:rPr lang="en-US" sz="1343" dirty="0">
                <a:solidFill>
                  <a:srgbClr val="D6E5EF"/>
                </a:solidFill>
                <a:latin typeface="Source Sans Pro" pitchFamily="34" charset="0"/>
                <a:ea typeface="Source Sans Pro" pitchFamily="34" charset="-122"/>
                <a:cs typeface="Source Sans Pro" pitchFamily="34" charset="-120"/>
              </a:rPr>
              <a:t>Gas Sensor (Smoke Detection)</a:t>
            </a:r>
            <a:endParaRPr lang="en-US" sz="1343" dirty="0"/>
          </a:p>
        </p:txBody>
      </p:sp>
      <p:sp>
        <p:nvSpPr>
          <p:cNvPr id="9" name="Text 7"/>
          <p:cNvSpPr/>
          <p:nvPr/>
        </p:nvSpPr>
        <p:spPr>
          <a:xfrm>
            <a:off x="3775591" y="2888456"/>
            <a:ext cx="3331488" cy="272891"/>
          </a:xfrm>
          <a:prstGeom prst="rect">
            <a:avLst/>
          </a:prstGeom>
          <a:noFill/>
          <a:ln/>
        </p:spPr>
        <p:txBody>
          <a:bodyPr wrap="none" rtlCol="0" anchor="t"/>
          <a:lstStyle/>
          <a:p>
            <a:pPr marL="342900" indent="-342900" algn="l">
              <a:lnSpc>
                <a:spcPts val="2149"/>
              </a:lnSpc>
              <a:buSzPct val="100000"/>
              <a:buChar char="•"/>
            </a:pPr>
            <a:r>
              <a:rPr lang="en-US" sz="1343" dirty="0">
                <a:solidFill>
                  <a:srgbClr val="D6E5EF"/>
                </a:solidFill>
                <a:latin typeface="Source Sans Pro" pitchFamily="34" charset="0"/>
                <a:ea typeface="Source Sans Pro" pitchFamily="34" charset="-122"/>
                <a:cs typeface="Source Sans Pro" pitchFamily="34" charset="-120"/>
              </a:rPr>
              <a:t>Ultrasonic Sensor</a:t>
            </a:r>
            <a:endParaRPr lang="en-US" sz="1343" dirty="0"/>
          </a:p>
        </p:txBody>
      </p:sp>
      <p:sp>
        <p:nvSpPr>
          <p:cNvPr id="10" name="Text 8"/>
          <p:cNvSpPr/>
          <p:nvPr/>
        </p:nvSpPr>
        <p:spPr>
          <a:xfrm>
            <a:off x="3775591" y="3229570"/>
            <a:ext cx="3331488" cy="272891"/>
          </a:xfrm>
          <a:prstGeom prst="rect">
            <a:avLst/>
          </a:prstGeom>
          <a:noFill/>
          <a:ln/>
        </p:spPr>
        <p:txBody>
          <a:bodyPr wrap="none" rtlCol="0" anchor="t"/>
          <a:lstStyle/>
          <a:p>
            <a:pPr marL="342900" indent="-342900" algn="l">
              <a:lnSpc>
                <a:spcPts val="2149"/>
              </a:lnSpc>
              <a:buSzPct val="100000"/>
              <a:buChar char="•"/>
            </a:pPr>
            <a:r>
              <a:rPr lang="en-US" sz="1343" dirty="0">
                <a:solidFill>
                  <a:srgbClr val="D6E5EF"/>
                </a:solidFill>
                <a:latin typeface="Source Sans Pro" pitchFamily="34" charset="0"/>
                <a:ea typeface="Source Sans Pro" pitchFamily="34" charset="-122"/>
                <a:cs typeface="Source Sans Pro" pitchFamily="34" charset="-120"/>
              </a:rPr>
              <a:t>RFID Card Reader</a:t>
            </a:r>
            <a:endParaRPr lang="en-US" sz="1343" dirty="0"/>
          </a:p>
        </p:txBody>
      </p:sp>
      <p:sp>
        <p:nvSpPr>
          <p:cNvPr id="11" name="Text 9"/>
          <p:cNvSpPr/>
          <p:nvPr/>
        </p:nvSpPr>
        <p:spPr>
          <a:xfrm>
            <a:off x="3502700" y="3655933"/>
            <a:ext cx="3604379" cy="1091565"/>
          </a:xfrm>
          <a:prstGeom prst="rect">
            <a:avLst/>
          </a:prstGeom>
          <a:noFill/>
          <a:ln/>
        </p:spPr>
        <p:txBody>
          <a:bodyPr wrap="square" rtlCol="0" anchor="t"/>
          <a:lstStyle/>
          <a:p>
            <a:pPr marL="0" indent="0">
              <a:lnSpc>
                <a:spcPts val="2149"/>
              </a:lnSpc>
              <a:buNone/>
            </a:pPr>
            <a:r>
              <a:rPr lang="en-US" sz="1343" dirty="0">
                <a:solidFill>
                  <a:srgbClr val="D6E5EF"/>
                </a:solidFill>
                <a:latin typeface="Source Sans Pro" pitchFamily="34" charset="0"/>
                <a:ea typeface="Source Sans Pro" pitchFamily="34" charset="-122"/>
                <a:cs typeface="Source Sans Pro" pitchFamily="34" charset="-120"/>
              </a:rPr>
              <a:t>These sensors form the backbone of our system, collecting crucial data about the classroom environment, safety conditions, and occupancy levels.</a:t>
            </a:r>
            <a:endParaRPr lang="en-US" sz="1343" dirty="0"/>
          </a:p>
        </p:txBody>
      </p:sp>
      <p:sp>
        <p:nvSpPr>
          <p:cNvPr id="12" name="Text 10"/>
          <p:cNvSpPr/>
          <p:nvPr/>
        </p:nvSpPr>
        <p:spPr>
          <a:xfrm>
            <a:off x="7530703" y="1428155"/>
            <a:ext cx="2131933" cy="266462"/>
          </a:xfrm>
          <a:prstGeom prst="rect">
            <a:avLst/>
          </a:prstGeom>
          <a:noFill/>
          <a:ln/>
        </p:spPr>
        <p:txBody>
          <a:bodyPr wrap="none" rtlCol="0" anchor="t"/>
          <a:lstStyle/>
          <a:p>
            <a:pPr marL="0" indent="0">
              <a:lnSpc>
                <a:spcPts val="2098"/>
              </a:lnSpc>
              <a:buNone/>
            </a:pPr>
            <a:r>
              <a:rPr lang="en-US" sz="1679" dirty="0">
                <a:solidFill>
                  <a:srgbClr val="6EB9FC"/>
                </a:solidFill>
                <a:latin typeface="Lora" pitchFamily="34" charset="0"/>
                <a:ea typeface="Lora" pitchFamily="34" charset="-122"/>
                <a:cs typeface="Lora" pitchFamily="34" charset="-120"/>
              </a:rPr>
              <a:t>Output Devices</a:t>
            </a:r>
            <a:endParaRPr lang="en-US" sz="1679" dirty="0"/>
          </a:p>
        </p:txBody>
      </p:sp>
      <p:sp>
        <p:nvSpPr>
          <p:cNvPr id="13" name="Text 11"/>
          <p:cNvSpPr/>
          <p:nvPr/>
        </p:nvSpPr>
        <p:spPr>
          <a:xfrm>
            <a:off x="7530703" y="1865114"/>
            <a:ext cx="3604379" cy="1910239"/>
          </a:xfrm>
          <a:prstGeom prst="rect">
            <a:avLst/>
          </a:prstGeom>
          <a:noFill/>
          <a:ln/>
        </p:spPr>
        <p:txBody>
          <a:bodyPr wrap="square" rtlCol="0" anchor="t"/>
          <a:lstStyle/>
          <a:p>
            <a:pPr marL="0" indent="0">
              <a:lnSpc>
                <a:spcPts val="2149"/>
              </a:lnSpc>
              <a:buNone/>
            </a:pPr>
            <a:r>
              <a:rPr lang="en-US" sz="1343" dirty="0">
                <a:solidFill>
                  <a:srgbClr val="D6E5EF"/>
                </a:solidFill>
                <a:latin typeface="Source Sans Pro" pitchFamily="34" charset="0"/>
                <a:ea typeface="Source Sans Pro" pitchFamily="34" charset="-122"/>
                <a:cs typeface="Source Sans Pro" pitchFamily="34" charset="-120"/>
              </a:rPr>
              <a:t>The OLED display dynamically presents information, alerts, and educational content, enhancing student engagement and interaction. Additionally, energy-efficient LED lights automatically adjust their brightness based on ambient light levels, ensuring optimal lighting conditions.</a:t>
            </a:r>
            <a:endParaRPr lang="en-US" sz="1343" dirty="0"/>
          </a:p>
        </p:txBody>
      </p:sp>
      <p:pic>
        <p:nvPicPr>
          <p:cNvPr id="14" name="Image 0" descr="preencoded.png"/>
          <p:cNvPicPr>
            <a:picLocks noChangeAspect="1"/>
          </p:cNvPicPr>
          <p:nvPr/>
        </p:nvPicPr>
        <p:blipFill>
          <a:blip r:embed="rId3"/>
          <a:stretch>
            <a:fillRect/>
          </a:stretch>
        </p:blipFill>
        <p:spPr>
          <a:xfrm>
            <a:off x="7530703" y="3967163"/>
            <a:ext cx="3604379" cy="36043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160264"/>
            <a:ext cx="6871811"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Software and Connectivity</a:t>
            </a:r>
            <a:endParaRPr lang="en-US" sz="4374" dirty="0"/>
          </a:p>
        </p:txBody>
      </p:sp>
      <p:sp>
        <p:nvSpPr>
          <p:cNvPr id="6" name="Shape 3"/>
          <p:cNvSpPr/>
          <p:nvPr/>
        </p:nvSpPr>
        <p:spPr>
          <a:xfrm>
            <a:off x="833199" y="2361486"/>
            <a:ext cx="499943" cy="499943"/>
          </a:xfrm>
          <a:prstGeom prst="roundRect">
            <a:avLst>
              <a:gd name="adj" fmla="val 13333"/>
            </a:avLst>
          </a:prstGeom>
          <a:solidFill>
            <a:srgbClr val="363A4A"/>
          </a:solidFill>
          <a:ln/>
        </p:spPr>
        <p:txBody>
          <a:bodyPr/>
          <a:lstStyle/>
          <a:p>
            <a:endParaRPr lang="en-MU"/>
          </a:p>
        </p:txBody>
      </p:sp>
      <p:sp>
        <p:nvSpPr>
          <p:cNvPr id="7" name="Text 4"/>
          <p:cNvSpPr/>
          <p:nvPr/>
        </p:nvSpPr>
        <p:spPr>
          <a:xfrm>
            <a:off x="1022509" y="2403158"/>
            <a:ext cx="121325"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1555313" y="2437805"/>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Intelligent Software</a:t>
            </a:r>
            <a:endParaRPr lang="en-US" sz="2187" dirty="0"/>
          </a:p>
        </p:txBody>
      </p:sp>
      <p:sp>
        <p:nvSpPr>
          <p:cNvPr id="9" name="Text 6"/>
          <p:cNvSpPr/>
          <p:nvPr/>
        </p:nvSpPr>
        <p:spPr>
          <a:xfrm>
            <a:off x="1555313" y="2918222"/>
            <a:ext cx="3820001"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proprietary software seamlessly integrates all components, managing sensor inputs and controlling output devices. With an intuitive interface, users can monitor real-time data and make adjustments as needed.</a:t>
            </a:r>
            <a:endParaRPr lang="en-US" sz="1750" dirty="0"/>
          </a:p>
        </p:txBody>
      </p:sp>
      <p:sp>
        <p:nvSpPr>
          <p:cNvPr id="10" name="Shape 7"/>
          <p:cNvSpPr/>
          <p:nvPr/>
        </p:nvSpPr>
        <p:spPr>
          <a:xfrm>
            <a:off x="5597485" y="2361486"/>
            <a:ext cx="499943" cy="499943"/>
          </a:xfrm>
          <a:prstGeom prst="roundRect">
            <a:avLst>
              <a:gd name="adj" fmla="val 13333"/>
            </a:avLst>
          </a:prstGeom>
          <a:solidFill>
            <a:srgbClr val="363A4A"/>
          </a:solidFill>
          <a:ln/>
        </p:spPr>
        <p:txBody>
          <a:bodyPr/>
          <a:lstStyle/>
          <a:p>
            <a:endParaRPr lang="en-MU"/>
          </a:p>
        </p:txBody>
      </p:sp>
      <p:sp>
        <p:nvSpPr>
          <p:cNvPr id="11" name="Text 8"/>
          <p:cNvSpPr/>
          <p:nvPr/>
        </p:nvSpPr>
        <p:spPr>
          <a:xfrm>
            <a:off x="5757863" y="2403158"/>
            <a:ext cx="17907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6319599" y="2437805"/>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Wireless Network</a:t>
            </a:r>
            <a:endParaRPr lang="en-US" sz="2187" dirty="0"/>
          </a:p>
        </p:txBody>
      </p:sp>
      <p:sp>
        <p:nvSpPr>
          <p:cNvPr id="13" name="Text 10"/>
          <p:cNvSpPr/>
          <p:nvPr/>
        </p:nvSpPr>
        <p:spPr>
          <a:xfrm>
            <a:off x="6319599" y="2918222"/>
            <a:ext cx="3820001"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 robust wireless network connects all devices, enabling smooth communication and data transfer. The ESP32 board acts as the central hub, ensuring secure and reliable connections.</a:t>
            </a:r>
            <a:endParaRPr lang="en-US" sz="1750" dirty="0"/>
          </a:p>
        </p:txBody>
      </p:sp>
      <p:sp>
        <p:nvSpPr>
          <p:cNvPr id="14" name="Shape 11"/>
          <p:cNvSpPr/>
          <p:nvPr/>
        </p:nvSpPr>
        <p:spPr>
          <a:xfrm>
            <a:off x="833199" y="5446395"/>
            <a:ext cx="499943" cy="499943"/>
          </a:xfrm>
          <a:prstGeom prst="roundRect">
            <a:avLst>
              <a:gd name="adj" fmla="val 13333"/>
            </a:avLst>
          </a:prstGeom>
          <a:solidFill>
            <a:srgbClr val="363A4A"/>
          </a:solidFill>
          <a:ln/>
        </p:spPr>
        <p:txBody>
          <a:bodyPr/>
          <a:lstStyle/>
          <a:p>
            <a:endParaRPr lang="en-MU"/>
          </a:p>
        </p:txBody>
      </p:sp>
      <p:sp>
        <p:nvSpPr>
          <p:cNvPr id="15" name="Text 12"/>
          <p:cNvSpPr/>
          <p:nvPr/>
        </p:nvSpPr>
        <p:spPr>
          <a:xfrm>
            <a:off x="990243" y="5488067"/>
            <a:ext cx="185738"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6" name="Text 13"/>
          <p:cNvSpPr/>
          <p:nvPr/>
        </p:nvSpPr>
        <p:spPr>
          <a:xfrm>
            <a:off x="1555313" y="5522714"/>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Remote Access</a:t>
            </a:r>
            <a:endParaRPr lang="en-US" sz="2187" dirty="0"/>
          </a:p>
        </p:txBody>
      </p:sp>
      <p:sp>
        <p:nvSpPr>
          <p:cNvPr id="17" name="Text 14"/>
          <p:cNvSpPr/>
          <p:nvPr/>
        </p:nvSpPr>
        <p:spPr>
          <a:xfrm>
            <a:off x="1555313" y="6003131"/>
            <a:ext cx="8584287"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Supporting both Wi-Fi and Bluetooth connectivity, our system allows for remote monitoring and control. This feature enables real-time updates and adjustments, even from off-site locations.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sp>
        <p:nvSpPr>
          <p:cNvPr id="4" name="Text 2"/>
          <p:cNvSpPr/>
          <p:nvPr/>
        </p:nvSpPr>
        <p:spPr>
          <a:xfrm>
            <a:off x="2348389" y="983813"/>
            <a:ext cx="7032308"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Functional Demonstrations</a:t>
            </a:r>
            <a:endParaRPr lang="en-US" sz="4374" dirty="0"/>
          </a:p>
        </p:txBody>
      </p:sp>
      <p:pic>
        <p:nvPicPr>
          <p:cNvPr id="5" name="Image 0" descr="preencoded.png"/>
          <p:cNvPicPr>
            <a:picLocks noChangeAspect="1"/>
          </p:cNvPicPr>
          <p:nvPr/>
        </p:nvPicPr>
        <p:blipFill>
          <a:blip r:embed="rId3"/>
          <a:stretch>
            <a:fillRect/>
          </a:stretch>
        </p:blipFill>
        <p:spPr>
          <a:xfrm>
            <a:off x="2348389" y="2122527"/>
            <a:ext cx="3311128" cy="888682"/>
          </a:xfrm>
          <a:prstGeom prst="rect">
            <a:avLst/>
          </a:prstGeom>
        </p:spPr>
      </p:pic>
      <p:sp>
        <p:nvSpPr>
          <p:cNvPr id="6" name="Text 3"/>
          <p:cNvSpPr/>
          <p:nvPr/>
        </p:nvSpPr>
        <p:spPr>
          <a:xfrm>
            <a:off x="2570559" y="3344466"/>
            <a:ext cx="2866787"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Temperature Adjustment</a:t>
            </a:r>
            <a:endParaRPr lang="en-US" sz="2187" dirty="0"/>
          </a:p>
        </p:txBody>
      </p:sp>
      <p:sp>
        <p:nvSpPr>
          <p:cNvPr id="7" name="Text 4"/>
          <p:cNvSpPr/>
          <p:nvPr/>
        </p:nvSpPr>
        <p:spPr>
          <a:xfrm>
            <a:off x="2570559" y="4172069"/>
            <a:ext cx="2866787" cy="284321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temperature sensor detects an increase in classroom temperature, triggering the system to automatically activate the air conditioning unit, ensuring a comfortable learning environment.</a:t>
            </a:r>
            <a:endParaRPr lang="en-US" sz="1750" dirty="0"/>
          </a:p>
        </p:txBody>
      </p:sp>
      <p:pic>
        <p:nvPicPr>
          <p:cNvPr id="8" name="Image 1" descr="preencoded.png"/>
          <p:cNvPicPr>
            <a:picLocks noChangeAspect="1"/>
          </p:cNvPicPr>
          <p:nvPr/>
        </p:nvPicPr>
        <p:blipFill>
          <a:blip r:embed="rId4"/>
          <a:stretch>
            <a:fillRect/>
          </a:stretch>
        </p:blipFill>
        <p:spPr>
          <a:xfrm>
            <a:off x="5659517" y="2122527"/>
            <a:ext cx="3311128" cy="888682"/>
          </a:xfrm>
          <a:prstGeom prst="rect">
            <a:avLst/>
          </a:prstGeom>
        </p:spPr>
      </p:pic>
      <p:sp>
        <p:nvSpPr>
          <p:cNvPr id="9" name="Text 5"/>
          <p:cNvSpPr/>
          <p:nvPr/>
        </p:nvSpPr>
        <p:spPr>
          <a:xfrm>
            <a:off x="5881687" y="3344466"/>
            <a:ext cx="2840712"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Lighting Optimization</a:t>
            </a:r>
            <a:endParaRPr lang="en-US" sz="2187" dirty="0"/>
          </a:p>
        </p:txBody>
      </p:sp>
      <p:sp>
        <p:nvSpPr>
          <p:cNvPr id="10" name="Text 6"/>
          <p:cNvSpPr/>
          <p:nvPr/>
        </p:nvSpPr>
        <p:spPr>
          <a:xfrm>
            <a:off x="5881687" y="3824883"/>
            <a:ext cx="2866787" cy="2487811"/>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As natural light levels change throughout the day, the light sensor communicates with the LED lights, adjusting their brightness accordingly to maintain optimal illumination while conserving energy.</a:t>
            </a:r>
            <a:endParaRPr lang="en-US" sz="1750" dirty="0"/>
          </a:p>
        </p:txBody>
      </p:sp>
      <p:pic>
        <p:nvPicPr>
          <p:cNvPr id="11" name="Image 2" descr="preencoded.png"/>
          <p:cNvPicPr>
            <a:picLocks noChangeAspect="1"/>
          </p:cNvPicPr>
          <p:nvPr/>
        </p:nvPicPr>
        <p:blipFill>
          <a:blip r:embed="rId5"/>
          <a:stretch>
            <a:fillRect/>
          </a:stretch>
        </p:blipFill>
        <p:spPr>
          <a:xfrm>
            <a:off x="8970645" y="2122527"/>
            <a:ext cx="3311247" cy="888682"/>
          </a:xfrm>
          <a:prstGeom prst="rect">
            <a:avLst/>
          </a:prstGeom>
        </p:spPr>
      </p:pic>
      <p:sp>
        <p:nvSpPr>
          <p:cNvPr id="12" name="Text 7"/>
          <p:cNvSpPr/>
          <p:nvPr/>
        </p:nvSpPr>
        <p:spPr>
          <a:xfrm>
            <a:off x="9192816" y="3344466"/>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Emergency Response</a:t>
            </a:r>
            <a:endParaRPr lang="en-US" sz="2187" dirty="0"/>
          </a:p>
        </p:txBody>
      </p:sp>
      <p:sp>
        <p:nvSpPr>
          <p:cNvPr id="13" name="Text 8"/>
          <p:cNvSpPr/>
          <p:nvPr/>
        </p:nvSpPr>
        <p:spPr>
          <a:xfrm>
            <a:off x="9192816" y="3824883"/>
            <a:ext cx="2866906" cy="3198614"/>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 the event of a fire or gas leak, the gas sensor immediately detects the hazardous condition, prompting the system to sound alarms, display emergency notifications on the OLED screen, and notify the appropriate authorities.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sp>
        <p:nvSpPr>
          <p:cNvPr id="4" name="Text 2"/>
          <p:cNvSpPr/>
          <p:nvPr/>
        </p:nvSpPr>
        <p:spPr>
          <a:xfrm>
            <a:off x="2348389" y="1241822"/>
            <a:ext cx="6471285"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Challenges and Solutions</a:t>
            </a:r>
            <a:endParaRPr lang="en-US" sz="4374" dirty="0"/>
          </a:p>
        </p:txBody>
      </p:sp>
      <p:sp>
        <p:nvSpPr>
          <p:cNvPr id="5" name="Text 3"/>
          <p:cNvSpPr/>
          <p:nvPr/>
        </p:nvSpPr>
        <p:spPr>
          <a:xfrm>
            <a:off x="2570559" y="2521387"/>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Challenge</a:t>
            </a:r>
            <a:endParaRPr lang="en-US" sz="1750" dirty="0"/>
          </a:p>
        </p:txBody>
      </p:sp>
      <p:sp>
        <p:nvSpPr>
          <p:cNvPr id="6" name="Text 4"/>
          <p:cNvSpPr/>
          <p:nvPr/>
        </p:nvSpPr>
        <p:spPr>
          <a:xfrm>
            <a:off x="7541062" y="2521387"/>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Solution</a:t>
            </a:r>
            <a:endParaRPr lang="en-US" sz="1750" dirty="0"/>
          </a:p>
        </p:txBody>
      </p:sp>
      <p:sp>
        <p:nvSpPr>
          <p:cNvPr id="7" name="Shape 5"/>
          <p:cNvSpPr/>
          <p:nvPr/>
        </p:nvSpPr>
        <p:spPr>
          <a:xfrm>
            <a:off x="2348389" y="3017639"/>
            <a:ext cx="9933503" cy="992505"/>
          </a:xfrm>
          <a:prstGeom prst="rect">
            <a:avLst/>
          </a:prstGeom>
          <a:solidFill>
            <a:srgbClr val="363A4A"/>
          </a:solidFill>
          <a:ln/>
        </p:spPr>
        <p:txBody>
          <a:bodyPr/>
          <a:lstStyle/>
          <a:p>
            <a:endParaRPr lang="en-MU"/>
          </a:p>
        </p:txBody>
      </p:sp>
      <p:sp>
        <p:nvSpPr>
          <p:cNvPr id="8" name="Text 6"/>
          <p:cNvSpPr/>
          <p:nvPr/>
        </p:nvSpPr>
        <p:spPr>
          <a:xfrm>
            <a:off x="2570559" y="3158490"/>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Sensor Integration</a:t>
            </a:r>
            <a:endParaRPr lang="en-US" sz="1750" dirty="0"/>
          </a:p>
        </p:txBody>
      </p:sp>
      <p:sp>
        <p:nvSpPr>
          <p:cNvPr id="9" name="Text 7"/>
          <p:cNvSpPr/>
          <p:nvPr/>
        </p:nvSpPr>
        <p:spPr>
          <a:xfrm>
            <a:off x="7541062" y="3158490"/>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Upgraded hardware and refined data handling protocols for better accuracy and reliability.</a:t>
            </a:r>
            <a:endParaRPr lang="en-US" sz="1750" dirty="0"/>
          </a:p>
        </p:txBody>
      </p:sp>
      <p:sp>
        <p:nvSpPr>
          <p:cNvPr id="10" name="Text 8"/>
          <p:cNvSpPr/>
          <p:nvPr/>
        </p:nvSpPr>
        <p:spPr>
          <a:xfrm>
            <a:off x="2570559" y="4150995"/>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System Security</a:t>
            </a:r>
            <a:endParaRPr lang="en-US" sz="1750" dirty="0"/>
          </a:p>
        </p:txBody>
      </p:sp>
      <p:sp>
        <p:nvSpPr>
          <p:cNvPr id="11" name="Text 9"/>
          <p:cNvSpPr/>
          <p:nvPr/>
        </p:nvSpPr>
        <p:spPr>
          <a:xfrm>
            <a:off x="7541062" y="4150995"/>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Implemented advanced encryption and secure access protocols.</a:t>
            </a:r>
            <a:endParaRPr lang="en-US" sz="1750" dirty="0"/>
          </a:p>
        </p:txBody>
      </p:sp>
      <p:sp>
        <p:nvSpPr>
          <p:cNvPr id="12" name="Shape 10"/>
          <p:cNvSpPr/>
          <p:nvPr/>
        </p:nvSpPr>
        <p:spPr>
          <a:xfrm>
            <a:off x="2348389" y="5002649"/>
            <a:ext cx="9933503" cy="992505"/>
          </a:xfrm>
          <a:prstGeom prst="rect">
            <a:avLst/>
          </a:prstGeom>
          <a:solidFill>
            <a:srgbClr val="363A4A"/>
          </a:solidFill>
          <a:ln/>
        </p:spPr>
        <p:txBody>
          <a:bodyPr/>
          <a:lstStyle/>
          <a:p>
            <a:endParaRPr lang="en-MU"/>
          </a:p>
        </p:txBody>
      </p:sp>
      <p:sp>
        <p:nvSpPr>
          <p:cNvPr id="13" name="Text 11"/>
          <p:cNvSpPr/>
          <p:nvPr/>
        </p:nvSpPr>
        <p:spPr>
          <a:xfrm>
            <a:off x="2570559" y="5143500"/>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Network Stability</a:t>
            </a:r>
            <a:endParaRPr lang="en-US" sz="1750" dirty="0"/>
          </a:p>
        </p:txBody>
      </p:sp>
      <p:sp>
        <p:nvSpPr>
          <p:cNvPr id="14" name="Text 12"/>
          <p:cNvSpPr/>
          <p:nvPr/>
        </p:nvSpPr>
        <p:spPr>
          <a:xfrm>
            <a:off x="7541062" y="5143500"/>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Enhanced network with additional repeaters and optimized software for greater stability.</a:t>
            </a:r>
            <a:endParaRPr lang="en-US" sz="1750" dirty="0"/>
          </a:p>
        </p:txBody>
      </p:sp>
      <p:sp>
        <p:nvSpPr>
          <p:cNvPr id="15" name="Text 13"/>
          <p:cNvSpPr/>
          <p:nvPr/>
        </p:nvSpPr>
        <p:spPr>
          <a:xfrm>
            <a:off x="2570559" y="6136005"/>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User-Friendly Interface</a:t>
            </a:r>
            <a:endParaRPr lang="en-US" sz="1750" dirty="0"/>
          </a:p>
        </p:txBody>
      </p:sp>
      <p:sp>
        <p:nvSpPr>
          <p:cNvPr id="16" name="Text 14"/>
          <p:cNvSpPr/>
          <p:nvPr/>
        </p:nvSpPr>
        <p:spPr>
          <a:xfrm>
            <a:off x="7541062" y="6136005"/>
            <a:ext cx="4518541"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Redesigned the interface based on user feedback to improve ease of use.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sp>
        <p:nvSpPr>
          <p:cNvPr id="4" name="Text 2"/>
          <p:cNvSpPr/>
          <p:nvPr/>
        </p:nvSpPr>
        <p:spPr>
          <a:xfrm>
            <a:off x="2348389" y="1550313"/>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Results and Impact</a:t>
            </a:r>
            <a:endParaRPr lang="en-US" sz="4374" dirty="0"/>
          </a:p>
        </p:txBody>
      </p:sp>
      <p:pic>
        <p:nvPicPr>
          <p:cNvPr id="5" name="Image 0" descr="preencoded.png"/>
          <p:cNvPicPr>
            <a:picLocks noChangeAspect="1"/>
          </p:cNvPicPr>
          <p:nvPr/>
        </p:nvPicPr>
        <p:blipFill>
          <a:blip r:embed="rId3"/>
          <a:stretch>
            <a:fillRect/>
          </a:stretch>
        </p:blipFill>
        <p:spPr>
          <a:xfrm>
            <a:off x="2348389" y="2689027"/>
            <a:ext cx="444341" cy="444341"/>
          </a:xfrm>
          <a:prstGeom prst="rect">
            <a:avLst/>
          </a:prstGeom>
        </p:spPr>
      </p:pic>
      <p:sp>
        <p:nvSpPr>
          <p:cNvPr id="6" name="Text 3"/>
          <p:cNvSpPr/>
          <p:nvPr/>
        </p:nvSpPr>
        <p:spPr>
          <a:xfrm>
            <a:off x="2348389" y="3355538"/>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Energy Efficiency</a:t>
            </a:r>
            <a:endParaRPr lang="en-US" sz="2187" dirty="0"/>
          </a:p>
        </p:txBody>
      </p:sp>
      <p:sp>
        <p:nvSpPr>
          <p:cNvPr id="7" name="Text 4"/>
          <p:cNvSpPr/>
          <p:nvPr/>
        </p:nvSpPr>
        <p:spPr>
          <a:xfrm>
            <a:off x="2348389" y="3835956"/>
            <a:ext cx="3088958"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By optimizing lighting and temperature control, our system has significantly reduced energy consumption, contributing to a more sustainable and eco-friendly learning environment.</a:t>
            </a:r>
            <a:endParaRPr lang="en-US" sz="1750" dirty="0"/>
          </a:p>
        </p:txBody>
      </p:sp>
      <p:pic>
        <p:nvPicPr>
          <p:cNvPr id="8" name="Image 1" descr="preencoded.png"/>
          <p:cNvPicPr>
            <a:picLocks noChangeAspect="1"/>
          </p:cNvPicPr>
          <p:nvPr/>
        </p:nvPicPr>
        <p:blipFill>
          <a:blip r:embed="rId4"/>
          <a:stretch>
            <a:fillRect/>
          </a:stretch>
        </p:blipFill>
        <p:spPr>
          <a:xfrm>
            <a:off x="5770602" y="2689027"/>
            <a:ext cx="444341" cy="444341"/>
          </a:xfrm>
          <a:prstGeom prst="rect">
            <a:avLst/>
          </a:prstGeom>
        </p:spPr>
      </p:pic>
      <p:sp>
        <p:nvSpPr>
          <p:cNvPr id="9" name="Text 5"/>
          <p:cNvSpPr/>
          <p:nvPr/>
        </p:nvSpPr>
        <p:spPr>
          <a:xfrm>
            <a:off x="5770602" y="3355538"/>
            <a:ext cx="277749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Enhanced Safety</a:t>
            </a:r>
            <a:endParaRPr lang="en-US" sz="2187" dirty="0"/>
          </a:p>
        </p:txBody>
      </p:sp>
      <p:sp>
        <p:nvSpPr>
          <p:cNvPr id="10" name="Text 6"/>
          <p:cNvSpPr/>
          <p:nvPr/>
        </p:nvSpPr>
        <p:spPr>
          <a:xfrm>
            <a:off x="5770602" y="3835956"/>
            <a:ext cx="3088958" cy="284321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With real-time monitoring and automated emergency response capabilities, the Smart Classroom system has greatly improved safety measures, providing peace of mind for students, teachers, and parents alike.</a:t>
            </a:r>
            <a:endParaRPr lang="en-US" sz="1750" dirty="0"/>
          </a:p>
        </p:txBody>
      </p:sp>
      <p:pic>
        <p:nvPicPr>
          <p:cNvPr id="11" name="Image 2" descr="preencoded.png"/>
          <p:cNvPicPr>
            <a:picLocks noChangeAspect="1"/>
          </p:cNvPicPr>
          <p:nvPr/>
        </p:nvPicPr>
        <p:blipFill>
          <a:blip r:embed="rId5"/>
          <a:stretch>
            <a:fillRect/>
          </a:stretch>
        </p:blipFill>
        <p:spPr>
          <a:xfrm>
            <a:off x="9192816" y="2689027"/>
            <a:ext cx="444341" cy="444341"/>
          </a:xfrm>
          <a:prstGeom prst="rect">
            <a:avLst/>
          </a:prstGeom>
        </p:spPr>
      </p:pic>
      <p:sp>
        <p:nvSpPr>
          <p:cNvPr id="12" name="Text 7"/>
          <p:cNvSpPr/>
          <p:nvPr/>
        </p:nvSpPr>
        <p:spPr>
          <a:xfrm>
            <a:off x="9192816" y="3355538"/>
            <a:ext cx="2948226"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Increased Engagement</a:t>
            </a:r>
            <a:endParaRPr lang="en-US" sz="2187" dirty="0"/>
          </a:p>
        </p:txBody>
      </p:sp>
      <p:sp>
        <p:nvSpPr>
          <p:cNvPr id="13" name="Text 8"/>
          <p:cNvSpPr/>
          <p:nvPr/>
        </p:nvSpPr>
        <p:spPr>
          <a:xfrm>
            <a:off x="9192816" y="3835956"/>
            <a:ext cx="3089077" cy="2132409"/>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Interactive displays and dynamic content have fostered a more engaging and immersive learning experience, capturing students' attention and promoting better retention of information.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MU"/>
          </a:p>
        </p:txBody>
      </p:sp>
      <p:sp>
        <p:nvSpPr>
          <p:cNvPr id="3" name="Shape 1"/>
          <p:cNvSpPr/>
          <p:nvPr/>
        </p:nvSpPr>
        <p:spPr>
          <a:xfrm>
            <a:off x="0" y="0"/>
            <a:ext cx="14630400" cy="8229600"/>
          </a:xfrm>
          <a:prstGeom prst="rect">
            <a:avLst/>
          </a:prstGeom>
          <a:solidFill>
            <a:srgbClr val="252833"/>
          </a:solidFill>
          <a:ln/>
        </p:spPr>
        <p:txBody>
          <a:bodyPr/>
          <a:lstStyle/>
          <a:p>
            <a:endParaRPr lang="en-MU"/>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788075"/>
            <a:ext cx="55549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Future Directions</a:t>
            </a:r>
            <a:endParaRPr lang="en-US" sz="4374" dirty="0"/>
          </a:p>
        </p:txBody>
      </p:sp>
      <p:sp>
        <p:nvSpPr>
          <p:cNvPr id="6" name="Shape 3"/>
          <p:cNvSpPr/>
          <p:nvPr/>
        </p:nvSpPr>
        <p:spPr>
          <a:xfrm>
            <a:off x="833199" y="1815703"/>
            <a:ext cx="4542115" cy="3412569"/>
          </a:xfrm>
          <a:prstGeom prst="roundRect">
            <a:avLst>
              <a:gd name="adj" fmla="val 1953"/>
            </a:avLst>
          </a:prstGeom>
          <a:solidFill>
            <a:srgbClr val="363A4A"/>
          </a:solidFill>
          <a:ln/>
        </p:spPr>
        <p:txBody>
          <a:bodyPr/>
          <a:lstStyle/>
          <a:p>
            <a:endParaRPr lang="en-MU"/>
          </a:p>
        </p:txBody>
      </p:sp>
      <p:sp>
        <p:nvSpPr>
          <p:cNvPr id="7" name="Text 4"/>
          <p:cNvSpPr/>
          <p:nvPr/>
        </p:nvSpPr>
        <p:spPr>
          <a:xfrm>
            <a:off x="1055370" y="2037874"/>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System Expansion</a:t>
            </a:r>
            <a:endParaRPr lang="en-US" sz="2187" dirty="0"/>
          </a:p>
        </p:txBody>
      </p:sp>
      <p:sp>
        <p:nvSpPr>
          <p:cNvPr id="8" name="Text 5"/>
          <p:cNvSpPr/>
          <p:nvPr/>
        </p:nvSpPr>
        <p:spPr>
          <a:xfrm>
            <a:off x="1055370" y="2518291"/>
            <a:ext cx="4097774" cy="2132409"/>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 plan to expand the Smart Classroom system to more classrooms and buildings, ultimately aiming for campus-wide integration, ensuring a consistent and enhanced learning experience across all educational facilities.</a:t>
            </a:r>
            <a:endParaRPr lang="en-US" sz="1750" dirty="0"/>
          </a:p>
        </p:txBody>
      </p:sp>
      <p:sp>
        <p:nvSpPr>
          <p:cNvPr id="9" name="Shape 6"/>
          <p:cNvSpPr/>
          <p:nvPr/>
        </p:nvSpPr>
        <p:spPr>
          <a:xfrm>
            <a:off x="5597485" y="1815703"/>
            <a:ext cx="4542115" cy="3412569"/>
          </a:xfrm>
          <a:prstGeom prst="roundRect">
            <a:avLst>
              <a:gd name="adj" fmla="val 1953"/>
            </a:avLst>
          </a:prstGeom>
          <a:solidFill>
            <a:srgbClr val="363A4A"/>
          </a:solidFill>
          <a:ln/>
        </p:spPr>
        <p:txBody>
          <a:bodyPr/>
          <a:lstStyle/>
          <a:p>
            <a:endParaRPr lang="en-MU"/>
          </a:p>
        </p:txBody>
      </p:sp>
      <p:sp>
        <p:nvSpPr>
          <p:cNvPr id="10" name="Text 7"/>
          <p:cNvSpPr/>
          <p:nvPr/>
        </p:nvSpPr>
        <p:spPr>
          <a:xfrm>
            <a:off x="5819656" y="2037874"/>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Advanced Features</a:t>
            </a:r>
            <a:endParaRPr lang="en-US" sz="2187" dirty="0"/>
          </a:p>
        </p:txBody>
      </p:sp>
      <p:sp>
        <p:nvSpPr>
          <p:cNvPr id="11" name="Text 8"/>
          <p:cNvSpPr/>
          <p:nvPr/>
        </p:nvSpPr>
        <p:spPr>
          <a:xfrm>
            <a:off x="5819656" y="2518291"/>
            <a:ext cx="4097774" cy="2487811"/>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Incorporating artificial intelligence (AI) capabilities will enable the system to learn and adapt, further optimizing environmental settings based on real-time data. Additionally, we aim to include new sensors, such as air quality monitors, to enhance classroom safety and comfort.</a:t>
            </a:r>
            <a:endParaRPr lang="en-US" sz="1750" dirty="0"/>
          </a:p>
        </p:txBody>
      </p:sp>
      <p:sp>
        <p:nvSpPr>
          <p:cNvPr id="12" name="Shape 9"/>
          <p:cNvSpPr/>
          <p:nvPr/>
        </p:nvSpPr>
        <p:spPr>
          <a:xfrm>
            <a:off x="833199" y="5450443"/>
            <a:ext cx="9306401" cy="1990963"/>
          </a:xfrm>
          <a:prstGeom prst="roundRect">
            <a:avLst>
              <a:gd name="adj" fmla="val 3348"/>
            </a:avLst>
          </a:prstGeom>
          <a:solidFill>
            <a:srgbClr val="363A4A"/>
          </a:solidFill>
          <a:ln/>
        </p:spPr>
        <p:txBody>
          <a:bodyPr/>
          <a:lstStyle/>
          <a:p>
            <a:endParaRPr lang="en-MU"/>
          </a:p>
        </p:txBody>
      </p:sp>
      <p:sp>
        <p:nvSpPr>
          <p:cNvPr id="13" name="Text 10"/>
          <p:cNvSpPr/>
          <p:nvPr/>
        </p:nvSpPr>
        <p:spPr>
          <a:xfrm>
            <a:off x="1055370" y="5672614"/>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Software Upgrades</a:t>
            </a:r>
            <a:endParaRPr lang="en-US" sz="2187" dirty="0"/>
          </a:p>
        </p:txBody>
      </p:sp>
      <p:sp>
        <p:nvSpPr>
          <p:cNvPr id="14" name="Text 11"/>
          <p:cNvSpPr/>
          <p:nvPr/>
        </p:nvSpPr>
        <p:spPr>
          <a:xfrm>
            <a:off x="1055370" y="6153031"/>
            <a:ext cx="8862060"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Continuous software improvements are planned, including advanced analytics for better insights into classroom dynamics and efficiency, as well as user interface enhancements for easier navigation and control.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763</Words>
  <Application>Microsoft Macintosh PowerPoint</Application>
  <PresentationFormat>Custom</PresentationFormat>
  <Paragraphs>72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Haider H Razvi</cp:lastModifiedBy>
  <cp:revision>2</cp:revision>
  <dcterms:created xsi:type="dcterms:W3CDTF">2024-04-14T19:33:06Z</dcterms:created>
  <dcterms:modified xsi:type="dcterms:W3CDTF">2024-04-14T19:40:27Z</dcterms:modified>
</cp:coreProperties>
</file>